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8"/>
  </p:notesMasterIdLst>
  <p:sldIdLst>
    <p:sldId id="994" r:id="rId5"/>
    <p:sldId id="992" r:id="rId6"/>
    <p:sldId id="993" r:id="rId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6163D4-33EC-0BB3-4FDB-DC175C2062EF}" name="Creelman, Brent" initials="BC" userId="S::bcreelman@hoopp.com::61bfa6bc-1374-4e7f-bc6c-fe914b4d5a2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D89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B455DB-6786-4BE2-AE1D-67F4A192CBFC}" v="1" dt="2025-11-23T21:19:46.8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461" autoAdjust="0"/>
  </p:normalViewPr>
  <p:slideViewPr>
    <p:cSldViewPr snapToGrid="0">
      <p:cViewPr varScale="1">
        <p:scale>
          <a:sx n="64" d="100"/>
          <a:sy n="64" d="100"/>
        </p:scale>
        <p:origin x="880"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eelman, Brent" userId="61bfa6bc-1374-4e7f-bc6c-fe914b4d5a20" providerId="ADAL" clId="{1B368BBA-B48B-4053-BCE8-9C9A6727B9B8}"/>
    <pc:docChg chg="modSld">
      <pc:chgData name="Creelman, Brent" userId="61bfa6bc-1374-4e7f-bc6c-fe914b4d5a20" providerId="ADAL" clId="{1B368BBA-B48B-4053-BCE8-9C9A6727B9B8}" dt="2025-11-23T22:44:25.843" v="14" actId="20577"/>
      <pc:docMkLst>
        <pc:docMk/>
      </pc:docMkLst>
      <pc:sldChg chg="modNotesTx">
        <pc:chgData name="Creelman, Brent" userId="61bfa6bc-1374-4e7f-bc6c-fe914b4d5a20" providerId="ADAL" clId="{1B368BBA-B48B-4053-BCE8-9C9A6727B9B8}" dt="2025-11-23T22:44:25.843" v="14" actId="20577"/>
        <pc:sldMkLst>
          <pc:docMk/>
          <pc:sldMk cId="0" sldId="9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8AC85E-73FC-3455-6B19-1CA311920F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F3A12DD7-0CF0-9FB9-44CF-0AA239EE3C7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446E8FD-FDF3-446A-B779-6788066EFC74}" type="datetimeFigureOut">
              <a:rPr lang="en-US"/>
              <a:pPr>
                <a:defRPr/>
              </a:pPr>
              <a:t>11/23/2025</a:t>
            </a:fld>
            <a:endParaRPr lang="en-US"/>
          </a:p>
        </p:txBody>
      </p:sp>
      <p:sp>
        <p:nvSpPr>
          <p:cNvPr id="4" name="Slide Image Placeholder 3">
            <a:extLst>
              <a:ext uri="{FF2B5EF4-FFF2-40B4-BE49-F238E27FC236}">
                <a16:creationId xmlns:a16="http://schemas.microsoft.com/office/drawing/2014/main" id="{1CABF9E8-CA61-8A4E-432A-1CA5CFDDF477}"/>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467A7F4-F6E3-A1AC-981B-3E3A8FB4722B}"/>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8FAD9F3-2AE5-13A7-19C1-B312EB2D32D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054A5503-79CD-8D1C-C538-645A8F9ADE6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9A1537B-AB99-4CEE-A001-60C1DA8CBCC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FA3F58D0-B262-34F8-07D5-0229C16D946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918ADBA1-88A6-918B-BDDB-5CD754E3E6A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F7B00DED-D9C1-F8BF-94CC-1C33A73A9D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349163E-A0C9-4386-9138-896D194101E8}" type="slidenum">
              <a:rPr lang="en-US" altLang="en-US" smtClean="0"/>
              <a:pPr fontAlgn="base">
                <a:spcBef>
                  <a:spcPct val="0"/>
                </a:spcBef>
                <a:spcAft>
                  <a:spcPct val="0"/>
                </a:spcAft>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1E82AE0-EF66-E650-61C2-CD343F1BB20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9A12C3C-B106-86E5-AD9C-C7ED5EF2C6A8}"/>
              </a:ext>
            </a:extLst>
          </p:cNvPr>
          <p:cNvSpPr>
            <a:spLocks noGrp="1"/>
          </p:cNvSpPr>
          <p:nvPr>
            <p:ph type="body" idx="1"/>
          </p:nvPr>
        </p:nvSpPr>
        <p:spPr/>
        <p:txBody>
          <a:bodyPr/>
          <a:lstStyle/>
          <a:p>
            <a:pPr eaLnBrk="1" fontAlgn="auto" hangingPunct="1">
              <a:spcBef>
                <a:spcPts val="0"/>
              </a:spcBef>
              <a:spcAft>
                <a:spcPts val="0"/>
              </a:spcAft>
              <a:defRPr/>
            </a:pPr>
            <a:r>
              <a:rPr lang="en-CA" sz="1800" dirty="0">
                <a:ea typeface="Calibri" panose="020F0502020204030204" pitchFamily="34" charset="0"/>
                <a:cs typeface="Calibri"/>
              </a:rPr>
              <a:t>We are proud to offer our eligible employees the opportunity to participate in the Healthcare of Ontario Pension Plan (HOOPP). </a:t>
            </a:r>
            <a:r>
              <a:rPr lang="en-US" sz="1800" dirty="0">
                <a:ea typeface="Calibri" panose="020F0502020204030204" pitchFamily="34" charset="0"/>
                <a:cs typeface="Calibri"/>
              </a:rPr>
              <a:t>HOOPP is one of Canada’s largest and most respected pension plans and has provided healthcare workers like you with a secure, lifetime pension since 1960. As a HOOPP member, you contribute to your pension while you work, and when you retire, you receive a monthly income for the rest of your life. </a:t>
            </a:r>
            <a:endParaRPr lang="en-US" sz="1800" dirty="0">
              <a:ea typeface="Calibri" panose="020F0502020204030204" pitchFamily="34" charset="0"/>
              <a:cs typeface="Times New Roman" panose="02020603050405020304" pitchFamily="18" charset="0"/>
            </a:endParaRPr>
          </a:p>
          <a:p>
            <a:pPr eaLnBrk="1" fontAlgn="auto" hangingPunct="1">
              <a:spcBef>
                <a:spcPts val="0"/>
              </a:spcBef>
              <a:spcAft>
                <a:spcPts val="0"/>
              </a:spcAft>
              <a:buFont typeface="Arial" panose="020B0604020202020204" pitchFamily="34" charset="0"/>
              <a:buNone/>
              <a:defRPr/>
            </a:pPr>
            <a:endParaRPr lang="en-US" sz="1800" dirty="0">
              <a:ea typeface="Calibri" panose="020F0502020204030204" pitchFamily="34" charset="0"/>
              <a:cs typeface="Times New Roman" panose="02020603050405020304" pitchFamily="18" charset="0"/>
            </a:endParaRPr>
          </a:p>
          <a:p>
            <a:pPr eaLnBrk="1" fontAlgn="auto" hangingPunct="1">
              <a:spcBef>
                <a:spcPts val="0"/>
              </a:spcBef>
              <a:spcAft>
                <a:spcPts val="0"/>
              </a:spcAft>
              <a:defRPr/>
            </a:pPr>
            <a:r>
              <a:rPr lang="en-US" sz="1800" dirty="0">
                <a:ea typeface="Calibri" panose="020F0502020204030204" pitchFamily="34" charset="0"/>
                <a:cs typeface="Calibri"/>
              </a:rPr>
              <a:t>Our full-time employees are automatically enrolled into the Plan, while our eligible part-time, contract and casual employees have the option to </a:t>
            </a:r>
            <a:r>
              <a:rPr lang="en-US" sz="1800" dirty="0">
                <a:highlight>
                  <a:srgbClr val="FFFF00"/>
                </a:highlight>
                <a:ea typeface="Calibri" panose="020F0502020204030204" pitchFamily="34" charset="0"/>
                <a:cs typeface="Calibri"/>
              </a:rPr>
              <a:t>join at any time.</a:t>
            </a:r>
            <a:endParaRPr lang="en-CA" sz="1800" dirty="0">
              <a:highlight>
                <a:srgbClr val="FFFF00"/>
              </a:highlight>
              <a:ea typeface="Calibri" panose="020F0502020204030204" pitchFamily="34" charset="0"/>
              <a:cs typeface="Times New Roman" panose="02020603050405020304" pitchFamily="18" charset="0"/>
            </a:endParaRPr>
          </a:p>
          <a:p>
            <a:pPr eaLnBrk="1" fontAlgn="auto" hangingPunct="1">
              <a:spcBef>
                <a:spcPts val="0"/>
              </a:spcBef>
              <a:spcAft>
                <a:spcPts val="0"/>
              </a:spcAft>
              <a:buFont typeface="Arial" panose="020B0604020202020204" pitchFamily="34" charset="0"/>
              <a:buNone/>
              <a:defRPr/>
            </a:pPr>
            <a:endParaRPr lang="en-CA" sz="1800" dirty="0">
              <a:ea typeface="Calibri" panose="020F0502020204030204" pitchFamily="34" charset="0"/>
              <a:cs typeface="Times New Roman" panose="02020603050405020304" pitchFamily="18" charset="0"/>
            </a:endParaRPr>
          </a:p>
          <a:p>
            <a:pPr eaLnBrk="1" fontAlgn="auto" hangingPunct="1">
              <a:lnSpc>
                <a:spcPct val="107000"/>
              </a:lnSpc>
              <a:spcBef>
                <a:spcPts val="0"/>
              </a:spcBef>
              <a:spcAft>
                <a:spcPts val="0"/>
              </a:spcAft>
              <a:defRPr/>
            </a:pPr>
            <a:r>
              <a:rPr lang="en-CA" sz="1800" dirty="0">
                <a:ea typeface="Calibri" panose="020F0502020204030204" pitchFamily="34" charset="0"/>
                <a:cs typeface="Calibri"/>
              </a:rPr>
              <a:t>At [INSERT EMPLOYER], we understand the importance of financial well-being and believe that a strong pension, like HOOPP, recognizes our employees and </a:t>
            </a:r>
            <a:r>
              <a:rPr lang="en-CA" sz="1800">
                <a:ea typeface="Calibri" panose="020F0502020204030204" pitchFamily="34" charset="0"/>
                <a:cs typeface="Calibri"/>
              </a:rPr>
              <a:t>provides a secure </a:t>
            </a:r>
            <a:r>
              <a:rPr lang="en-CA" sz="1800" dirty="0">
                <a:ea typeface="Calibri" panose="020F0502020204030204" pitchFamily="34" charset="0"/>
                <a:cs typeface="Calibri"/>
              </a:rPr>
              <a:t>foundation for their future as part of our overall compensation package. </a:t>
            </a:r>
            <a:r>
              <a:rPr lang="en-US" sz="2800" dirty="0">
                <a:latin typeface="Arial"/>
                <a:ea typeface="Times New Roman" panose="02020603050405020304" pitchFamily="18" charset="0"/>
                <a:cs typeface="Arial"/>
              </a:rPr>
              <a:t>As a HOOPP member: </a:t>
            </a:r>
            <a:endParaRPr lang="en-CA" sz="1800" dirty="0">
              <a:latin typeface="Arial" panose="020B0604020202020204" pitchFamily="34" charset="0"/>
              <a:ea typeface="Times New Roman" panose="02020603050405020304" pitchFamily="18" charset="0"/>
              <a:cs typeface="Arial" panose="020B0604020202020204" pitchFamily="34" charset="0"/>
            </a:endParaRPr>
          </a:p>
          <a:p>
            <a:pPr eaLnBrk="1" fontAlgn="auto" hangingPunct="1">
              <a:lnSpc>
                <a:spcPct val="107000"/>
              </a:lnSpc>
              <a:spcBef>
                <a:spcPts val="0"/>
              </a:spcBef>
              <a:spcAft>
                <a:spcPts val="0"/>
              </a:spcAft>
              <a:defRPr/>
            </a:pPr>
            <a:endParaRPr lang="en-CA" sz="2800" b="1" dirty="0">
              <a:latin typeface="Arial" panose="020B0604020202020204" pitchFamily="34" charset="0"/>
              <a:ea typeface="Times New Roman" panose="02020603050405020304" pitchFamily="18" charset="0"/>
              <a:cs typeface="Arial" panose="020B0604020202020204" pitchFamily="34" charset="0"/>
            </a:endParaRPr>
          </a:p>
          <a:p>
            <a:pPr marL="285750" indent="-285750" eaLnBrk="1" fontAlgn="auto" hangingPunct="1">
              <a:lnSpc>
                <a:spcPct val="107000"/>
              </a:lnSpc>
              <a:spcBef>
                <a:spcPts val="0"/>
              </a:spcBef>
              <a:spcAft>
                <a:spcPts val="0"/>
              </a:spcAft>
              <a:buFont typeface="Arial" panose="020B0604020202020204" pitchFamily="34" charset="0"/>
              <a:buChar char="•"/>
              <a:defRPr/>
            </a:pPr>
            <a:r>
              <a:rPr lang="en-CA" sz="1800" b="1" dirty="0">
                <a:latin typeface="Arial"/>
                <a:ea typeface="Calibri" panose="020F0502020204030204" pitchFamily="34" charset="0"/>
                <a:cs typeface="Arial"/>
              </a:rPr>
              <a:t>You’ll get more than you put in. </a:t>
            </a:r>
            <a:r>
              <a:rPr lang="en-CA" sz="1800" dirty="0">
                <a:latin typeface="Arial"/>
                <a:ea typeface="Calibri" panose="020F0502020204030204" pitchFamily="34" charset="0"/>
                <a:cs typeface="Arial"/>
              </a:rPr>
              <a:t>Typically, the pension you receive in the long run will be more than your total contributions. Most members receive their contributions back in the form of pension payments within three to four years after retiring.</a:t>
            </a:r>
            <a:r>
              <a:rPr lang="en-CA" sz="2400" dirty="0">
                <a:solidFill>
                  <a:srgbClr val="000000"/>
                </a:solidFill>
                <a:ea typeface="Calibri" panose="020F0502020204030204" pitchFamily="34" charset="0"/>
                <a:cs typeface="Calibri"/>
              </a:rPr>
              <a:t> </a:t>
            </a:r>
            <a:r>
              <a:rPr lang="en-CA" sz="1800" dirty="0">
                <a:latin typeface="Arial"/>
                <a:ea typeface="Calibri" panose="020F0502020204030204" pitchFamily="34" charset="0"/>
                <a:cs typeface="Arial"/>
              </a:rPr>
              <a:t>   </a:t>
            </a:r>
            <a:endParaRPr lang="en-CA" sz="1800" dirty="0">
              <a:latin typeface="Arial" panose="020B0604020202020204" pitchFamily="34" charset="0"/>
              <a:ea typeface="Calibri" panose="020F0502020204030204" pitchFamily="34" charset="0"/>
              <a:cs typeface="Arial" panose="020B0604020202020204" pitchFamily="34" charset="0"/>
            </a:endParaRPr>
          </a:p>
          <a:p>
            <a:pPr marL="285750" indent="-285750" eaLnBrk="1" fontAlgn="auto" hangingPunct="1">
              <a:lnSpc>
                <a:spcPct val="107000"/>
              </a:lnSpc>
              <a:spcBef>
                <a:spcPts val="0"/>
              </a:spcBef>
              <a:spcAft>
                <a:spcPts val="0"/>
              </a:spcAft>
              <a:buFont typeface="Arial" panose="020B0604020202020204" pitchFamily="34" charset="0"/>
              <a:buChar char="•"/>
              <a:defRPr/>
            </a:pPr>
            <a:r>
              <a:rPr lang="en-CA" sz="1800" b="1" dirty="0">
                <a:latin typeface="Arial"/>
                <a:ea typeface="Calibri" panose="020F0502020204030204" pitchFamily="34" charset="0"/>
                <a:cs typeface="Arial"/>
              </a:rPr>
              <a:t>You can count on your pension for life. </a:t>
            </a:r>
            <a:r>
              <a:rPr lang="en-CA" sz="1800" dirty="0">
                <a:latin typeface="Arial"/>
                <a:ea typeface="Times New Roman" panose="02020603050405020304" pitchFamily="18" charset="0"/>
                <a:cs typeface="Arial"/>
              </a:rPr>
              <a:t>Your HOOPP pension is reliable because it’s based on a formula, not stock market returns; your pension will be paid monthly for as long as you live.</a:t>
            </a:r>
            <a:endParaRPr lang="en-CA" sz="1800" dirty="0">
              <a:latin typeface="Arial"/>
              <a:ea typeface="Calibri" panose="020F0502020204030204" pitchFamily="34" charset="0"/>
              <a:cs typeface="Arial"/>
            </a:endParaRPr>
          </a:p>
          <a:p>
            <a:pPr marL="285750" indent="-285750" eaLnBrk="1" fontAlgn="auto" hangingPunct="1">
              <a:lnSpc>
                <a:spcPct val="107000"/>
              </a:lnSpc>
              <a:spcBef>
                <a:spcPts val="0"/>
              </a:spcBef>
              <a:spcAft>
                <a:spcPts val="0"/>
              </a:spcAft>
              <a:buFont typeface="Arial" panose="020B0604020202020204" pitchFamily="34" charset="0"/>
              <a:buChar char="•"/>
              <a:defRPr/>
            </a:pPr>
            <a:r>
              <a:rPr lang="en-US" sz="2400" b="1" dirty="0">
                <a:solidFill>
                  <a:srgbClr val="009944"/>
                </a:solidFill>
                <a:latin typeface="Arial"/>
                <a:cs typeface="Arial"/>
              </a:rPr>
              <a:t>You’ll pay less taxes when you join. </a:t>
            </a:r>
            <a:r>
              <a:rPr lang="en-US" sz="2400" dirty="0">
                <a:solidFill>
                  <a:srgbClr val="272727"/>
                </a:solidFill>
                <a:latin typeface="Arial"/>
                <a:cs typeface="Arial"/>
              </a:rPr>
              <a:t>Since we automatically deduct your contributions from each pay cheque, you don’t pay any taxes on that portion of your salary. You’ll see this reflected on your T4 each year. </a:t>
            </a:r>
            <a:endParaRPr lang="en-US" sz="2400" dirty="0">
              <a:latin typeface="Arial"/>
              <a:ea typeface="Calibri" panose="020F0502020204030204" pitchFamily="34" charset="0"/>
              <a:cs typeface="Arial"/>
            </a:endParaRPr>
          </a:p>
          <a:p>
            <a:pPr marL="285750" indent="-285750" eaLnBrk="1" fontAlgn="auto" hangingPunct="1">
              <a:lnSpc>
                <a:spcPct val="107000"/>
              </a:lnSpc>
              <a:spcBef>
                <a:spcPts val="0"/>
              </a:spcBef>
              <a:spcAft>
                <a:spcPts val="0"/>
              </a:spcAft>
              <a:buFont typeface="Arial" panose="020B0604020202020204" pitchFamily="34" charset="0"/>
              <a:buChar char="•"/>
              <a:defRPr/>
            </a:pPr>
            <a:r>
              <a:rPr lang="en-CA" sz="2400" b="1" dirty="0">
                <a:latin typeface="Arial"/>
                <a:ea typeface="Times New Roman" panose="02020603050405020304" pitchFamily="18" charset="0"/>
                <a:cs typeface="Arial"/>
              </a:rPr>
              <a:t>You can save more efficiently and worry less.</a:t>
            </a:r>
            <a:r>
              <a:rPr lang="en-CA" sz="2400" dirty="0">
                <a:latin typeface="Arial"/>
                <a:ea typeface="Times New Roman" panose="02020603050405020304" pitchFamily="18" charset="0"/>
                <a:cs typeface="Arial"/>
              </a:rPr>
              <a:t> </a:t>
            </a:r>
            <a:r>
              <a:rPr lang="en-US" sz="2400" dirty="0">
                <a:latin typeface="Arial"/>
                <a:ea typeface="Times New Roman" panose="02020603050405020304" pitchFamily="18" charset="0"/>
                <a:cs typeface="Arial"/>
              </a:rPr>
              <a:t>When you join, you automatically contribute to the Plan each pay period. Your employer also contributes $1.26 for every dollar you contribute. Since HOOPP’s team of investment professionals work to keep your pension secure until you need it, you don’t have to make investment decisions or stress about market fluctuations.</a:t>
            </a:r>
          </a:p>
          <a:p>
            <a:pPr marL="285750" indent="-285750" eaLnBrk="1" fontAlgn="auto" hangingPunct="1">
              <a:lnSpc>
                <a:spcPct val="107000"/>
              </a:lnSpc>
              <a:spcBef>
                <a:spcPts val="0"/>
              </a:spcBef>
              <a:spcAft>
                <a:spcPts val="0"/>
              </a:spcAft>
              <a:buFont typeface="Arial" panose="020B0604020202020204" pitchFamily="34" charset="0"/>
              <a:buChar char="•"/>
              <a:defRPr/>
            </a:pPr>
            <a:r>
              <a:rPr lang="en-US" sz="1800" b="1" dirty="0">
                <a:latin typeface="Arial"/>
                <a:ea typeface="Calibri" panose="020F0502020204030204" pitchFamily="34" charset="0"/>
                <a:cs typeface="Arial"/>
              </a:rPr>
              <a:t>Your pension is yours to keep, no matter where your employment journey takes you next. </a:t>
            </a:r>
            <a:r>
              <a:rPr lang="en-US" sz="1800" dirty="0">
                <a:latin typeface="Arial"/>
                <a:ea typeface="Calibri" panose="020F0502020204030204" pitchFamily="34" charset="0"/>
                <a:cs typeface="Arial"/>
              </a:rPr>
              <a:t>You </a:t>
            </a:r>
            <a:r>
              <a:rPr lang="en-CA" sz="1800" dirty="0">
                <a:latin typeface="Arial"/>
                <a:ea typeface="Times New Roman" panose="02020603050405020304" pitchFamily="18" charset="0"/>
                <a:cs typeface="Arial"/>
              </a:rPr>
              <a:t>can continue to grow your pension at hundreds of organizations across Ontario that offer HOOPP.</a:t>
            </a:r>
            <a:r>
              <a:rPr lang="en-CA" sz="1800" dirty="0">
                <a:solidFill>
                  <a:srgbClr val="009944"/>
                </a:solidFill>
                <a:ea typeface="Calibri" panose="020F0502020204030204" pitchFamily="34" charset="0"/>
                <a:cs typeface="Calibri"/>
              </a:rPr>
              <a:t> </a:t>
            </a:r>
          </a:p>
          <a:p>
            <a:pPr marL="285750" indent="-285750" eaLnBrk="1" fontAlgn="auto" hangingPunct="1">
              <a:lnSpc>
                <a:spcPct val="107000"/>
              </a:lnSpc>
              <a:spcBef>
                <a:spcPts val="0"/>
              </a:spcBef>
              <a:spcAft>
                <a:spcPts val="0"/>
              </a:spcAft>
              <a:buFont typeface="Arial" panose="020B0604020202020204" pitchFamily="34" charset="0"/>
              <a:buChar char="•"/>
              <a:defRPr/>
            </a:pPr>
            <a:r>
              <a:rPr lang="en-CA" sz="1800" b="1" dirty="0">
                <a:latin typeface="Arial"/>
                <a:ea typeface="Times New Roman" panose="02020603050405020304" pitchFamily="18" charset="0"/>
                <a:cs typeface="Arial"/>
              </a:rPr>
              <a:t>Your Plan benefits don’t stop there.</a:t>
            </a:r>
            <a:r>
              <a:rPr lang="en-CA" sz="1800" dirty="0">
                <a:latin typeface="Arial"/>
                <a:ea typeface="Times New Roman" panose="02020603050405020304" pitchFamily="18" charset="0"/>
                <a:cs typeface="Arial"/>
              </a:rPr>
              <a:t> With HOOPP, you have access to survivor benefits for your loved ones, inflation protection and more. </a:t>
            </a:r>
            <a:endParaRPr lang="en-US" sz="1800" dirty="0">
              <a:ea typeface="Calibri" panose="020F0502020204030204" pitchFamily="34" charset="0"/>
              <a:cs typeface="Arial" panose="020B0604020202020204" pitchFamily="34" charset="0"/>
            </a:endParaRPr>
          </a:p>
          <a:p>
            <a:pPr eaLnBrk="1" fontAlgn="auto" hangingPunct="1">
              <a:spcBef>
                <a:spcPts val="0"/>
              </a:spcBef>
              <a:spcAft>
                <a:spcPts val="0"/>
              </a:spcAft>
              <a:buFont typeface="Arial" panose="020B0604020202020204" pitchFamily="34" charset="0"/>
              <a:buNone/>
              <a:defRPr/>
            </a:pPr>
            <a:endParaRPr lang="en-US" sz="1800" dirty="0">
              <a:ea typeface="Calibri" panose="020F0502020204030204" pitchFamily="34" charset="0"/>
              <a:cs typeface="Times New Roman" panose="02020603050405020304" pitchFamily="18" charset="0"/>
            </a:endParaRPr>
          </a:p>
          <a:p>
            <a:pPr eaLnBrk="1" fontAlgn="auto" hangingPunct="1">
              <a:spcBef>
                <a:spcPts val="0"/>
              </a:spcBef>
              <a:spcAft>
                <a:spcPts val="0"/>
              </a:spcAft>
              <a:defRPr/>
            </a:pPr>
            <a:r>
              <a:rPr lang="en-US" b="1" dirty="0">
                <a:solidFill>
                  <a:srgbClr val="FF0000"/>
                </a:solidFill>
              </a:rPr>
              <a:t>These are just some of the great benefits you can enjoy as a HOOPP member. </a:t>
            </a:r>
            <a:endParaRPr lang="en-US" dirty="0">
              <a:cs typeface="Calibri"/>
            </a:endParaRPr>
          </a:p>
        </p:txBody>
      </p:sp>
      <p:sp>
        <p:nvSpPr>
          <p:cNvPr id="64516" name="Slide Number Placeholder 3">
            <a:extLst>
              <a:ext uri="{FF2B5EF4-FFF2-40B4-BE49-F238E27FC236}">
                <a16:creationId xmlns:a16="http://schemas.microsoft.com/office/drawing/2014/main" id="{E79FA653-B3DB-BDE7-B5F8-8CA26B4D592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457200">
              <a:defRPr>
                <a:solidFill>
                  <a:schemeClr val="tx1"/>
                </a:solidFill>
                <a:latin typeface="Calibri" panose="020F0502020204030204" pitchFamily="34" charset="0"/>
              </a:defRPr>
            </a:lvl1pPr>
            <a:lvl2pPr marL="742950" indent="-285750" defTabSz="457200">
              <a:defRPr>
                <a:solidFill>
                  <a:schemeClr val="tx1"/>
                </a:solidFill>
                <a:latin typeface="Calibri" panose="020F0502020204030204" pitchFamily="34" charset="0"/>
              </a:defRPr>
            </a:lvl2pPr>
            <a:lvl3pPr marL="1143000" indent="-228600" defTabSz="457200">
              <a:defRPr>
                <a:solidFill>
                  <a:schemeClr val="tx1"/>
                </a:solidFill>
                <a:latin typeface="Calibri" panose="020F0502020204030204" pitchFamily="34" charset="0"/>
              </a:defRPr>
            </a:lvl3pPr>
            <a:lvl4pPr marL="1600200" indent="-228600" defTabSz="457200">
              <a:defRPr>
                <a:solidFill>
                  <a:schemeClr val="tx1"/>
                </a:solidFill>
                <a:latin typeface="Calibri" panose="020F0502020204030204" pitchFamily="34" charset="0"/>
              </a:defRPr>
            </a:lvl4pPr>
            <a:lvl5pPr marL="2057400" indent="-228600" defTabSz="4572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2D61A4F-A2E3-452A-9099-A59ECD5AB4F2}" type="slidenum">
              <a:rPr lang="en-US" altLang="en-US" smtClean="0">
                <a:solidFill>
                  <a:srgbClr val="000000"/>
                </a:solidFill>
              </a:rPr>
              <a:pPr fontAlgn="base">
                <a:spcBef>
                  <a:spcPct val="0"/>
                </a:spcBef>
                <a:spcAft>
                  <a:spcPct val="0"/>
                </a:spcAft>
              </a:pPr>
              <a:t>2</a:t>
            </a:fld>
            <a:endParaRPr lang="en-US"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073056C1-07B6-1A33-E793-FE80E24D2BF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4F49553D-3AB4-7C16-B9DC-4F84A4587D9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altLang="en-US" dirty="0"/>
              <a:t>We’ll now watch a short video on some of the many benefits of joining HOOPP. </a:t>
            </a:r>
          </a:p>
          <a:p>
            <a:pPr eaLnBrk="1" hangingPunct="1">
              <a:spcBef>
                <a:spcPct val="0"/>
              </a:spcBef>
            </a:pPr>
            <a:endParaRPr lang="en-CA" altLang="en-US" dirty="0"/>
          </a:p>
          <a:p>
            <a:pPr eaLnBrk="1" hangingPunct="1">
              <a:spcBef>
                <a:spcPct val="0"/>
              </a:spcBef>
            </a:pPr>
            <a:r>
              <a:rPr lang="en-CA" altLang="en-US" dirty="0"/>
              <a:t>As the </a:t>
            </a:r>
            <a:r>
              <a:rPr lang="en-US" altLang="en-US" dirty="0"/>
              <a:t>pension plan of choice for Ontario’s healthcare workers, we’re very proud to offer HOOPP as part of our compensation package. I invite you to visit </a:t>
            </a:r>
            <a:r>
              <a:rPr lang="en-US" altLang="en-US" b="1" dirty="0"/>
              <a:t>hoopp.com/join</a:t>
            </a:r>
            <a:r>
              <a:rPr lang="en-US" altLang="en-US" dirty="0"/>
              <a:t> for more information and to try the Join HOOPP Tool. It provides personalized guidance about the value of the pension plan, as well as an estimate of what your future pension could be, if </a:t>
            </a:r>
            <a:r>
              <a:rPr lang="en-US" altLang="en-US"/>
              <a:t>you were to join </a:t>
            </a:r>
            <a:r>
              <a:rPr lang="en-US" altLang="en-US" dirty="0"/>
              <a:t>today. </a:t>
            </a:r>
          </a:p>
          <a:p>
            <a:pPr eaLnBrk="1" hangingPunct="1">
              <a:spcBef>
                <a:spcPct val="0"/>
              </a:spcBef>
            </a:pPr>
            <a:endParaRPr lang="en-US" altLang="en-US" dirty="0"/>
          </a:p>
          <a:p>
            <a:pPr eaLnBrk="1" hangingPunct="1">
              <a:spcBef>
                <a:spcPct val="0"/>
              </a:spcBef>
            </a:pPr>
            <a:r>
              <a:rPr lang="en-US" altLang="en-US" dirty="0"/>
              <a:t>As mentioned, all our full-time employees are automatically enrolled in the Plan, while eligible part-time, contract and casual employees have the opportunity to join. </a:t>
            </a:r>
            <a:r>
              <a:rPr lang="en-US" altLang="en-US" sz="1800" dirty="0">
                <a:solidFill>
                  <a:srgbClr val="000000"/>
                </a:solidFill>
              </a:rPr>
              <a:t>You can join HOOPP at any time while you work with us. If you’re ready to </a:t>
            </a:r>
            <a:r>
              <a:rPr lang="en-US" altLang="en-US" sz="1800" dirty="0" err="1">
                <a:solidFill>
                  <a:srgbClr val="000000"/>
                </a:solidFill>
              </a:rPr>
              <a:t>enrol</a:t>
            </a:r>
            <a:r>
              <a:rPr lang="en-US" altLang="en-US" sz="1800" dirty="0">
                <a:solidFill>
                  <a:srgbClr val="000000"/>
                </a:solidFill>
              </a:rPr>
              <a:t> or have any questions, just inform HR and we’ll take care of the rest. I’d also be happy to connect you with a HOOPP representative who can provide you personal, expert advice and answer questions one-on-one to help you make an informed decision about joining the Plan.</a:t>
            </a:r>
            <a:endParaRPr lang="en-CA" altLang="en-US" dirty="0"/>
          </a:p>
          <a:p>
            <a:pPr eaLnBrk="1" hangingPunct="1">
              <a:spcBef>
                <a:spcPct val="0"/>
              </a:spcBef>
            </a:pPr>
            <a:endParaRPr lang="en-CA" altLang="en-US" dirty="0"/>
          </a:p>
        </p:txBody>
      </p:sp>
      <p:sp>
        <p:nvSpPr>
          <p:cNvPr id="66564" name="Slide Number Placeholder 3">
            <a:extLst>
              <a:ext uri="{FF2B5EF4-FFF2-40B4-BE49-F238E27FC236}">
                <a16:creationId xmlns:a16="http://schemas.microsoft.com/office/drawing/2014/main" id="{6EAC9A07-2DDD-952E-7796-B4002D3C62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457200">
              <a:defRPr>
                <a:solidFill>
                  <a:schemeClr val="tx1"/>
                </a:solidFill>
                <a:latin typeface="Calibri" panose="020F0502020204030204" pitchFamily="34" charset="0"/>
              </a:defRPr>
            </a:lvl1pPr>
            <a:lvl2pPr marL="742950" indent="-285750" defTabSz="457200">
              <a:defRPr>
                <a:solidFill>
                  <a:schemeClr val="tx1"/>
                </a:solidFill>
                <a:latin typeface="Calibri" panose="020F0502020204030204" pitchFamily="34" charset="0"/>
              </a:defRPr>
            </a:lvl2pPr>
            <a:lvl3pPr marL="1143000" indent="-228600" defTabSz="457200">
              <a:defRPr>
                <a:solidFill>
                  <a:schemeClr val="tx1"/>
                </a:solidFill>
                <a:latin typeface="Calibri" panose="020F0502020204030204" pitchFamily="34" charset="0"/>
              </a:defRPr>
            </a:lvl3pPr>
            <a:lvl4pPr marL="1600200" indent="-228600" defTabSz="457200">
              <a:defRPr>
                <a:solidFill>
                  <a:schemeClr val="tx1"/>
                </a:solidFill>
                <a:latin typeface="Calibri" panose="020F0502020204030204" pitchFamily="34" charset="0"/>
              </a:defRPr>
            </a:lvl4pPr>
            <a:lvl5pPr marL="2057400" indent="-228600" defTabSz="4572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49CB213-65AD-454C-B386-EE64365DDE52}" type="slidenum">
              <a:rPr lang="en-US" altLang="en-US" smtClean="0">
                <a:solidFill>
                  <a:srgbClr val="000000"/>
                </a:solidFill>
              </a:rPr>
              <a:pPr fontAlgn="base">
                <a:spcBef>
                  <a:spcPct val="0"/>
                </a:spcBef>
                <a:spcAft>
                  <a:spcPct val="0"/>
                </a:spcAft>
              </a:pPr>
              <a:t>3</a:t>
            </a:fld>
            <a:endParaRPr lang="en-US"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4" name="Content Placeholder 3"/>
          <p:cNvSpPr>
            <a:spLocks noGrp="1"/>
          </p:cNvSpPr>
          <p:nvPr>
            <p:ph sz="quarter" idx="14"/>
          </p:nvPr>
        </p:nvSpPr>
        <p:spPr>
          <a:xfrm>
            <a:off x="601133" y="1284818"/>
            <a:ext cx="10769600" cy="4385733"/>
          </a:xfrm>
        </p:spPr>
        <p:txBody>
          <a:bodyPr/>
          <a:lstStyle>
            <a:lvl1pPr marL="0" indent="0">
              <a:buNone/>
              <a:tabLst/>
              <a:defRPr/>
            </a:lvl1pPr>
            <a:lvl2pPr marL="351358" indent="-351358">
              <a:defRPr/>
            </a:lvl2pPr>
            <a:lvl3pPr marL="1523962" indent="-304792">
              <a:buFont typeface="Lucida Grande"/>
              <a:buChar char="&gt;"/>
              <a:defRPr/>
            </a:lvl3pPr>
          </a:lstStyle>
          <a:p>
            <a:pPr lvl="0"/>
            <a:endParaRPr lang="en-US"/>
          </a:p>
        </p:txBody>
      </p:sp>
      <p:sp>
        <p:nvSpPr>
          <p:cNvPr id="3" name="Slide Number Placeholder 2">
            <a:extLst>
              <a:ext uri="{FF2B5EF4-FFF2-40B4-BE49-F238E27FC236}">
                <a16:creationId xmlns:a16="http://schemas.microsoft.com/office/drawing/2014/main" id="{B7F5336D-F220-3153-334D-A37512E06ADD}"/>
              </a:ext>
            </a:extLst>
          </p:cNvPr>
          <p:cNvSpPr>
            <a:spLocks noGrp="1"/>
          </p:cNvSpPr>
          <p:nvPr>
            <p:ph type="sldNum" sz="quarter" idx="15"/>
          </p:nvPr>
        </p:nvSpPr>
        <p:spPr/>
        <p:txBody>
          <a:bodyPr/>
          <a:lstStyle>
            <a:lvl1pPr>
              <a:defRPr>
                <a:latin typeface="Arial"/>
                <a:cs typeface="Arial"/>
              </a:defRPr>
            </a:lvl1pPr>
          </a:lstStyle>
          <a:p>
            <a:pPr>
              <a:defRPr/>
            </a:pPr>
            <a:fld id="{037D2004-3299-4B4E-820F-CF616C5E578E}" type="slidenum">
              <a:rPr lang="en-US"/>
              <a:pPr>
                <a:defRPr/>
              </a:pPr>
              <a:t>‹#›</a:t>
            </a:fld>
            <a:endParaRPr lang="en-US"/>
          </a:p>
        </p:txBody>
      </p:sp>
    </p:spTree>
    <p:extLst>
      <p:ext uri="{BB962C8B-B14F-4D97-AF65-F5344CB8AC3E}">
        <p14:creationId xmlns:p14="http://schemas.microsoft.com/office/powerpoint/2010/main" val="338044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7F207FB-6FC4-9A5C-0D85-6D3B687FE2EF}"/>
              </a:ext>
            </a:extLst>
          </p:cNvPr>
          <p:cNvSpPr>
            <a:spLocks noGrp="1"/>
          </p:cNvSpPr>
          <p:nvPr>
            <p:ph type="sldNum" sz="quarter" idx="14"/>
          </p:nvPr>
        </p:nvSpPr>
        <p:spPr/>
        <p:txBody>
          <a:bodyPr/>
          <a:lstStyle>
            <a:lvl1pPr>
              <a:defRPr>
                <a:latin typeface="Arial"/>
                <a:cs typeface="Arial"/>
              </a:defRPr>
            </a:lvl1pPr>
          </a:lstStyle>
          <a:p>
            <a:pPr>
              <a:defRPr/>
            </a:pPr>
            <a:fld id="{3727E52A-6F4E-4869-B394-F1ECA91AB894}" type="slidenum">
              <a:rPr lang="en-US"/>
              <a:pPr>
                <a:defRPr/>
              </a:pPr>
              <a:t>‹#›</a:t>
            </a:fld>
            <a:endParaRPr lang="en-US"/>
          </a:p>
        </p:txBody>
      </p:sp>
    </p:spTree>
    <p:extLst>
      <p:ext uri="{BB962C8B-B14F-4D97-AF65-F5344CB8AC3E}">
        <p14:creationId xmlns:p14="http://schemas.microsoft.com/office/powerpoint/2010/main" val="40232196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D2D2A49-A937-BB9B-1B63-AD9533D94B1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US"/>
              <a:t>Click to edit Master title style</a:t>
            </a:r>
            <a:endParaRPr lang="en-US" altLang="en-US"/>
          </a:p>
        </p:txBody>
      </p:sp>
      <p:sp>
        <p:nvSpPr>
          <p:cNvPr id="1027" name="Text Placeholder 2">
            <a:extLst>
              <a:ext uri="{FF2B5EF4-FFF2-40B4-BE49-F238E27FC236}">
                <a16:creationId xmlns:a16="http://schemas.microsoft.com/office/drawing/2014/main" id="{23A7975E-282D-A5EB-A48B-E0BCBBBCF024}"/>
              </a:ext>
            </a:extLst>
          </p:cNvPr>
          <p:cNvSpPr>
            <a:spLocks noGrp="1" noChangeArrowheads="1"/>
          </p:cNvSpPr>
          <p:nvPr>
            <p:ph type="body" idx="1"/>
          </p:nvPr>
        </p:nvSpPr>
        <p:spPr bwMode="auto">
          <a:xfrm>
            <a:off x="609600" y="1600200"/>
            <a:ext cx="109728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endParaRPr lang="en-US" altLang="en-US"/>
          </a:p>
        </p:txBody>
      </p:sp>
      <p:sp>
        <p:nvSpPr>
          <p:cNvPr id="6" name="Slide Number Placeholder 5">
            <a:extLst>
              <a:ext uri="{FF2B5EF4-FFF2-40B4-BE49-F238E27FC236}">
                <a16:creationId xmlns:a16="http://schemas.microsoft.com/office/drawing/2014/main" id="{E6D5242B-BBDD-7EF7-921C-E7323F82A749}"/>
              </a:ext>
            </a:extLst>
          </p:cNvPr>
          <p:cNvSpPr>
            <a:spLocks noGrp="1"/>
          </p:cNvSpPr>
          <p:nvPr>
            <p:ph type="sldNum" sz="quarter" idx="4"/>
          </p:nvPr>
        </p:nvSpPr>
        <p:spPr>
          <a:xfrm>
            <a:off x="609600" y="6262688"/>
            <a:ext cx="2844800" cy="365125"/>
          </a:xfrm>
          <a:prstGeom prst="rect">
            <a:avLst/>
          </a:prstGeom>
        </p:spPr>
        <p:txBody>
          <a:bodyPr vert="horz" lIns="0" tIns="0" rIns="0" bIns="0" rtlCol="0" anchor="ctr"/>
          <a:lstStyle>
            <a:lvl1pPr algn="l" eaLnBrk="1" fontAlgn="auto" hangingPunct="1">
              <a:spcBef>
                <a:spcPts val="0"/>
              </a:spcBef>
              <a:spcAft>
                <a:spcPts val="0"/>
              </a:spcAft>
              <a:defRPr sz="1600">
                <a:solidFill>
                  <a:srgbClr val="58595B"/>
                </a:solidFill>
                <a:latin typeface="+mn-lt"/>
              </a:defRPr>
            </a:lvl1pPr>
          </a:lstStyle>
          <a:p>
            <a:pPr>
              <a:defRPr/>
            </a:pPr>
            <a:fld id="{DBC4C220-ECB1-432A-819D-B885EA37BE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29" r:id="rId1"/>
    <p:sldLayoutId id="2147484133" r:id="rId2"/>
  </p:sldLayoutIdLst>
  <p:hf hdr="0" ftr="0" dt="0"/>
  <p:txStyles>
    <p:titleStyle>
      <a:lvl1pPr algn="l" defTabSz="608013" rtl="0" eaLnBrk="0" fontAlgn="base" hangingPunct="0">
        <a:spcBef>
          <a:spcPct val="0"/>
        </a:spcBef>
        <a:spcAft>
          <a:spcPct val="0"/>
        </a:spcAft>
        <a:defRPr sz="5800" b="1" kern="1200">
          <a:solidFill>
            <a:schemeClr val="tx1"/>
          </a:solidFill>
          <a:latin typeface="Arial"/>
          <a:ea typeface="+mj-ea"/>
          <a:cs typeface="+mj-cs"/>
        </a:defRPr>
      </a:lvl1pPr>
      <a:lvl2pPr algn="l" defTabSz="608013" rtl="0" eaLnBrk="0" fontAlgn="base" hangingPunct="0">
        <a:spcBef>
          <a:spcPct val="0"/>
        </a:spcBef>
        <a:spcAft>
          <a:spcPct val="0"/>
        </a:spcAft>
        <a:defRPr sz="5800" b="1">
          <a:solidFill>
            <a:schemeClr val="tx1"/>
          </a:solidFill>
          <a:latin typeface="Arial" panose="020B0604020202020204" pitchFamily="34" charset="0"/>
        </a:defRPr>
      </a:lvl2pPr>
      <a:lvl3pPr algn="l" defTabSz="608013" rtl="0" eaLnBrk="0" fontAlgn="base" hangingPunct="0">
        <a:spcBef>
          <a:spcPct val="0"/>
        </a:spcBef>
        <a:spcAft>
          <a:spcPct val="0"/>
        </a:spcAft>
        <a:defRPr sz="5800" b="1">
          <a:solidFill>
            <a:schemeClr val="tx1"/>
          </a:solidFill>
          <a:latin typeface="Arial" panose="020B0604020202020204" pitchFamily="34" charset="0"/>
        </a:defRPr>
      </a:lvl3pPr>
      <a:lvl4pPr algn="l" defTabSz="608013" rtl="0" eaLnBrk="0" fontAlgn="base" hangingPunct="0">
        <a:spcBef>
          <a:spcPct val="0"/>
        </a:spcBef>
        <a:spcAft>
          <a:spcPct val="0"/>
        </a:spcAft>
        <a:defRPr sz="5800" b="1">
          <a:solidFill>
            <a:schemeClr val="tx1"/>
          </a:solidFill>
          <a:latin typeface="Arial" panose="020B0604020202020204" pitchFamily="34" charset="0"/>
        </a:defRPr>
      </a:lvl4pPr>
      <a:lvl5pPr algn="l" defTabSz="608013" rtl="0" eaLnBrk="0" fontAlgn="base" hangingPunct="0">
        <a:spcBef>
          <a:spcPct val="0"/>
        </a:spcBef>
        <a:spcAft>
          <a:spcPct val="0"/>
        </a:spcAft>
        <a:defRPr sz="5800" b="1">
          <a:solidFill>
            <a:schemeClr val="tx1"/>
          </a:solidFill>
          <a:latin typeface="Arial" panose="020B0604020202020204" pitchFamily="34" charset="0"/>
        </a:defRPr>
      </a:lvl5pPr>
      <a:lvl6pPr marL="457200" algn="l" defTabSz="608013" rtl="0" fontAlgn="base">
        <a:spcBef>
          <a:spcPct val="0"/>
        </a:spcBef>
        <a:spcAft>
          <a:spcPct val="0"/>
        </a:spcAft>
        <a:defRPr sz="5800" b="1">
          <a:solidFill>
            <a:schemeClr val="tx1"/>
          </a:solidFill>
          <a:latin typeface="Arial" panose="020B0604020202020204" pitchFamily="34" charset="0"/>
        </a:defRPr>
      </a:lvl6pPr>
      <a:lvl7pPr marL="914400" algn="l" defTabSz="608013" rtl="0" fontAlgn="base">
        <a:spcBef>
          <a:spcPct val="0"/>
        </a:spcBef>
        <a:spcAft>
          <a:spcPct val="0"/>
        </a:spcAft>
        <a:defRPr sz="5800" b="1">
          <a:solidFill>
            <a:schemeClr val="tx1"/>
          </a:solidFill>
          <a:latin typeface="Arial" panose="020B0604020202020204" pitchFamily="34" charset="0"/>
        </a:defRPr>
      </a:lvl7pPr>
      <a:lvl8pPr marL="1371600" algn="l" defTabSz="608013" rtl="0" fontAlgn="base">
        <a:spcBef>
          <a:spcPct val="0"/>
        </a:spcBef>
        <a:spcAft>
          <a:spcPct val="0"/>
        </a:spcAft>
        <a:defRPr sz="5800" b="1">
          <a:solidFill>
            <a:schemeClr val="tx1"/>
          </a:solidFill>
          <a:latin typeface="Arial" panose="020B0604020202020204" pitchFamily="34" charset="0"/>
        </a:defRPr>
      </a:lvl8pPr>
      <a:lvl9pPr marL="1828800" algn="l" defTabSz="608013" rtl="0" fontAlgn="base">
        <a:spcBef>
          <a:spcPct val="0"/>
        </a:spcBef>
        <a:spcAft>
          <a:spcPct val="0"/>
        </a:spcAft>
        <a:defRPr sz="5800" b="1">
          <a:solidFill>
            <a:schemeClr val="tx1"/>
          </a:solidFill>
          <a:latin typeface="Arial" panose="020B0604020202020204" pitchFamily="34" charset="0"/>
        </a:defRPr>
      </a:lvl9pPr>
    </p:titleStyle>
    <p:bodyStyle>
      <a:lvl1pPr marL="455613" indent="-455613" algn="l" defTabSz="608013" rtl="0" eaLnBrk="0" fontAlgn="base" hangingPunct="0">
        <a:spcBef>
          <a:spcPts val="638"/>
        </a:spcBef>
        <a:spcAft>
          <a:spcPct val="0"/>
        </a:spcAft>
        <a:buFont typeface="Arial" panose="020B0604020202020204" pitchFamily="34" charset="0"/>
        <a:buChar char="•"/>
        <a:defRPr sz="2600" kern="1200">
          <a:solidFill>
            <a:srgbClr val="58595B"/>
          </a:solidFill>
          <a:latin typeface="Arial"/>
          <a:ea typeface="+mn-ea"/>
          <a:cs typeface="+mn-cs"/>
        </a:defRPr>
      </a:lvl1pPr>
      <a:lvl2pPr marL="255588" indent="-377825" algn="l" defTabSz="608013" rtl="0" eaLnBrk="0" fontAlgn="base" hangingPunct="0">
        <a:spcBef>
          <a:spcPts val="638"/>
        </a:spcBef>
        <a:spcAft>
          <a:spcPct val="0"/>
        </a:spcAft>
        <a:buFont typeface="Arial" panose="020B0604020202020204" pitchFamily="34" charset="0"/>
        <a:buChar char="•"/>
        <a:defRPr sz="2600" kern="1200">
          <a:solidFill>
            <a:srgbClr val="58595B"/>
          </a:solidFill>
          <a:latin typeface="Arial"/>
          <a:ea typeface="+mn-ea"/>
          <a:cs typeface="+mn-cs"/>
        </a:defRPr>
      </a:lvl2pPr>
      <a:lvl3pPr marL="1522413" indent="-303213" algn="l" defTabSz="608013" rtl="0" eaLnBrk="0" fontAlgn="base" hangingPunct="0">
        <a:spcBef>
          <a:spcPts val="638"/>
        </a:spcBef>
        <a:spcAft>
          <a:spcPct val="0"/>
        </a:spcAft>
        <a:buFont typeface="Arial" panose="020B0604020202020204" pitchFamily="34" charset="0"/>
        <a:buChar char="•"/>
        <a:defRPr sz="2600" kern="1200">
          <a:solidFill>
            <a:srgbClr val="58595B"/>
          </a:solidFill>
          <a:latin typeface="Arial"/>
          <a:ea typeface="+mn-ea"/>
          <a:cs typeface="+mn-cs"/>
        </a:defRPr>
      </a:lvl3pPr>
      <a:lvl4pPr marL="2132013" indent="-303213" algn="l" defTabSz="608013" rtl="0" eaLnBrk="0" fontAlgn="base" hangingPunct="0">
        <a:spcBef>
          <a:spcPts val="638"/>
        </a:spcBef>
        <a:spcAft>
          <a:spcPct val="0"/>
        </a:spcAft>
        <a:buFont typeface="Arial" panose="020B0604020202020204" pitchFamily="34" charset="0"/>
        <a:buChar char="–"/>
        <a:defRPr sz="2600" kern="1200">
          <a:solidFill>
            <a:srgbClr val="58595B"/>
          </a:solidFill>
          <a:latin typeface="Arial"/>
          <a:ea typeface="+mn-ea"/>
          <a:cs typeface="+mn-cs"/>
        </a:defRPr>
      </a:lvl4pPr>
      <a:lvl5pPr marL="2741613" indent="-303213" algn="l" defTabSz="608013" rtl="0" eaLnBrk="0" fontAlgn="base" hangingPunct="0">
        <a:spcBef>
          <a:spcPts val="638"/>
        </a:spcBef>
        <a:spcAft>
          <a:spcPct val="0"/>
        </a:spcAft>
        <a:buFont typeface="Arial" panose="020B0604020202020204" pitchFamily="34" charset="0"/>
        <a:buChar char="»"/>
        <a:defRPr sz="2600" kern="1200">
          <a:solidFill>
            <a:srgbClr val="58595B"/>
          </a:solidFill>
          <a:latin typeface="Arial"/>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riVoOA7OMUI?feature=oembed" TargetMode="External"/><Relationship Id="rId5" Type="http://schemas.openxmlformats.org/officeDocument/2006/relationships/image" Target="../media/image6.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005DEE2-D92E-82B0-CCC0-E1C408E55A9A}"/>
              </a:ext>
            </a:extLst>
          </p:cNvPr>
          <p:cNvSpPr>
            <a:spLocks noGrp="1"/>
          </p:cNvSpPr>
          <p:nvPr>
            <p:ph sz="quarter" idx="14"/>
          </p:nvPr>
        </p:nvSpPr>
        <p:spPr/>
        <p:txBody>
          <a:bodyPr rtlCol="0">
            <a:normAutofit/>
          </a:bodyPr>
          <a:lstStyle/>
          <a:p>
            <a:pPr defTabSz="609585" eaLnBrk="1" fontAlgn="auto" hangingPunct="1">
              <a:spcBef>
                <a:spcPts val="640"/>
              </a:spcBef>
              <a:spcAft>
                <a:spcPts val="0"/>
              </a:spcAft>
              <a:buFont typeface="Arial"/>
              <a:buNone/>
              <a:defRPr/>
            </a:pPr>
            <a:r>
              <a:rPr lang="en-CA" sz="2667" b="1" dirty="0"/>
              <a:t>Instructions:</a:t>
            </a:r>
          </a:p>
          <a:p>
            <a:pPr defTabSz="609585" eaLnBrk="1" fontAlgn="auto" hangingPunct="1">
              <a:spcBef>
                <a:spcPts val="640"/>
              </a:spcBef>
              <a:spcAft>
                <a:spcPts val="0"/>
              </a:spcAft>
              <a:buFont typeface="Arial"/>
              <a:buNone/>
              <a:defRPr/>
            </a:pPr>
            <a:r>
              <a:rPr lang="en-CA" sz="2667" dirty="0"/>
              <a:t>Please </a:t>
            </a:r>
            <a:r>
              <a:rPr lang="en-CA" sz="2667" b="1" dirty="0"/>
              <a:t>copy</a:t>
            </a:r>
            <a:r>
              <a:rPr lang="en-CA" sz="2667" dirty="0"/>
              <a:t> and </a:t>
            </a:r>
            <a:r>
              <a:rPr lang="en-CA" sz="2667" b="1" dirty="0"/>
              <a:t>paste</a:t>
            </a:r>
            <a:r>
              <a:rPr lang="en-CA" sz="2667" dirty="0"/>
              <a:t> the following two PowerPoint slides into your recruitment and employee onboarding presentations to help communicate the value of joining HOOPP to eligible employees as part of your organization’s overall compensation package. </a:t>
            </a:r>
          </a:p>
          <a:p>
            <a:pPr defTabSz="609585" eaLnBrk="1" fontAlgn="auto" hangingPunct="1">
              <a:spcBef>
                <a:spcPts val="640"/>
              </a:spcBef>
              <a:spcAft>
                <a:spcPts val="0"/>
              </a:spcAft>
              <a:buFont typeface="Arial"/>
              <a:buNone/>
              <a:defRPr/>
            </a:pPr>
            <a:endParaRPr lang="en-CA" sz="2667" dirty="0"/>
          </a:p>
          <a:p>
            <a:pPr defTabSz="609585" eaLnBrk="1" fontAlgn="auto" hangingPunct="1">
              <a:spcBef>
                <a:spcPts val="640"/>
              </a:spcBef>
              <a:spcAft>
                <a:spcPts val="0"/>
              </a:spcAft>
              <a:buFont typeface="Arial"/>
              <a:buNone/>
              <a:defRPr/>
            </a:pPr>
            <a:r>
              <a:rPr lang="en-CA" sz="2667" dirty="0"/>
              <a:t>The sample slides are intentionally simple and clean. Please feel free to modify the design to fit within your organization’s visual brand style or </a:t>
            </a:r>
            <a:r>
              <a:rPr lang="en-CA" sz="2667" dirty="0" err="1"/>
              <a:t>Powerpoint</a:t>
            </a:r>
            <a:r>
              <a:rPr lang="en-CA" sz="2667" dirty="0"/>
              <a:t> template.</a:t>
            </a:r>
          </a:p>
          <a:p>
            <a:pPr defTabSz="609585" eaLnBrk="1" fontAlgn="auto" hangingPunct="1">
              <a:spcBef>
                <a:spcPts val="640"/>
              </a:spcBef>
              <a:spcAft>
                <a:spcPts val="0"/>
              </a:spcAft>
              <a:buFont typeface="Arial"/>
              <a:buNone/>
              <a:defRPr/>
            </a:pPr>
            <a:endParaRPr lang="en-CA" sz="2667" dirty="0"/>
          </a:p>
        </p:txBody>
      </p:sp>
      <p:sp>
        <p:nvSpPr>
          <p:cNvPr id="61443" name="Slide Number Placeholder 1">
            <a:extLst>
              <a:ext uri="{FF2B5EF4-FFF2-40B4-BE49-F238E27FC236}">
                <a16:creationId xmlns:a16="http://schemas.microsoft.com/office/drawing/2014/main" id="{7EEF1650-FACD-33B5-3FDB-2A65CE1EBFF5}"/>
              </a:ext>
            </a:extLst>
          </p:cNvPr>
          <p:cNvSpPr>
            <a:spLocks noGrp="1" noChangeArrowheads="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1230EB0-945E-4E3D-8BAB-514A16898D14}" type="slidenum">
              <a:rPr lang="en-US" altLang="en-US" smtClean="0">
                <a:solidFill>
                  <a:srgbClr val="58595B"/>
                </a:solidFill>
                <a:latin typeface="Arial" panose="020B0604020202020204" pitchFamily="34" charset="0"/>
                <a:cs typeface="Arial" panose="020B0604020202020204" pitchFamily="34" charset="0"/>
              </a:rPr>
              <a:pPr fontAlgn="base">
                <a:spcBef>
                  <a:spcPct val="0"/>
                </a:spcBef>
                <a:spcAft>
                  <a:spcPct val="0"/>
                </a:spcAft>
              </a:pPr>
              <a:t>1</a:t>
            </a:fld>
            <a:endParaRPr lang="en-US" altLang="en-US">
              <a:solidFill>
                <a:srgbClr val="58595B"/>
              </a:solidFill>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Box 7">
            <a:extLst>
              <a:ext uri="{FF2B5EF4-FFF2-40B4-BE49-F238E27FC236}">
                <a16:creationId xmlns:a16="http://schemas.microsoft.com/office/drawing/2014/main" id="{473ABA85-428A-1B98-2FC7-8711B75BB4E9}"/>
              </a:ext>
            </a:extLst>
          </p:cNvPr>
          <p:cNvSpPr txBox="1">
            <a:spLocks noChangeArrowheads="1"/>
          </p:cNvSpPr>
          <p:nvPr/>
        </p:nvSpPr>
        <p:spPr bwMode="auto">
          <a:xfrm>
            <a:off x="425450" y="1042676"/>
            <a:ext cx="10964863" cy="1456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07000"/>
              </a:lnSpc>
            </a:pPr>
            <a:r>
              <a:rPr lang="en-US" altLang="en-US" sz="2000" b="1" dirty="0">
                <a:latin typeface="Arial" panose="020B0604020202020204" pitchFamily="34" charset="0"/>
                <a:ea typeface="Times New Roman" panose="02020603050405020304" pitchFamily="18" charset="0"/>
                <a:cs typeface="Arial" panose="020B0604020202020204" pitchFamily="34" charset="0"/>
              </a:rPr>
              <a:t>Start building your HOOPP pension today</a:t>
            </a:r>
          </a:p>
          <a:p>
            <a:pPr eaLnBrk="1" hangingPunct="1">
              <a:lnSpc>
                <a:spcPct val="107000"/>
              </a:lnSpc>
            </a:pPr>
            <a:r>
              <a:rPr lang="en-US" altLang="en-US" sz="1600" dirty="0">
                <a:latin typeface="Arial" panose="020B0604020202020204" pitchFamily="34" charset="0"/>
                <a:ea typeface="Times New Roman" panose="02020603050405020304" pitchFamily="18" charset="0"/>
                <a:cs typeface="Arial" panose="020B0604020202020204" pitchFamily="34" charset="0"/>
              </a:rPr>
              <a:t>We are proud to participate in the </a:t>
            </a:r>
            <a:r>
              <a:rPr lang="en-US" altLang="en-US" sz="1600" b="1" dirty="0">
                <a:latin typeface="Arial" panose="020B0604020202020204" pitchFamily="34" charset="0"/>
                <a:ea typeface="Times New Roman" panose="02020603050405020304" pitchFamily="18" charset="0"/>
                <a:cs typeface="Arial" panose="020B0604020202020204" pitchFamily="34" charset="0"/>
              </a:rPr>
              <a:t>Healthcare of Ontario Pension Plan (HOOPP).</a:t>
            </a:r>
            <a:r>
              <a:rPr lang="en-US" altLang="en-US" sz="1600" dirty="0">
                <a:latin typeface="Arial" panose="020B0604020202020204" pitchFamily="34" charset="0"/>
                <a:ea typeface="Times New Roman" panose="02020603050405020304" pitchFamily="18" charset="0"/>
                <a:cs typeface="Arial" panose="020B0604020202020204" pitchFamily="34" charset="0"/>
              </a:rPr>
              <a:t> HOOPP is one of Canada’s largest and most respected pension plans, providing healthcare workers </a:t>
            </a:r>
            <a:r>
              <a:rPr lang="en-US" altLang="en-US" sz="1600" b="1" dirty="0">
                <a:latin typeface="Arial" panose="020B0604020202020204" pitchFamily="34" charset="0"/>
                <a:ea typeface="Times New Roman" panose="02020603050405020304" pitchFamily="18" charset="0"/>
                <a:cs typeface="Arial" panose="020B0604020202020204" pitchFamily="34" charset="0"/>
              </a:rPr>
              <a:t>like you </a:t>
            </a:r>
            <a:r>
              <a:rPr lang="en-US" altLang="en-US" sz="1600" dirty="0">
                <a:latin typeface="Arial" panose="020B0604020202020204" pitchFamily="34" charset="0"/>
                <a:ea typeface="Times New Roman" panose="02020603050405020304" pitchFamily="18" charset="0"/>
                <a:cs typeface="Arial" panose="020B0604020202020204" pitchFamily="34" charset="0"/>
              </a:rPr>
              <a:t>with a secure, lifetime pension since 1960. </a:t>
            </a:r>
          </a:p>
          <a:p>
            <a:pPr eaLnBrk="1" hangingPunct="1">
              <a:lnSpc>
                <a:spcPct val="107000"/>
              </a:lnSpc>
            </a:pPr>
            <a:endParaRPr lang="en-US" altLang="en-US" sz="1600" b="1" dirty="0">
              <a:latin typeface="Arial" panose="020B0604020202020204" pitchFamily="34" charset="0"/>
              <a:ea typeface="Times New Roman" panose="02020603050405020304" pitchFamily="18" charset="0"/>
              <a:cs typeface="Arial" panose="020B0604020202020204" pitchFamily="34" charset="0"/>
            </a:endParaRPr>
          </a:p>
          <a:p>
            <a:pPr eaLnBrk="1" hangingPunct="1">
              <a:lnSpc>
                <a:spcPct val="107000"/>
              </a:lnSpc>
            </a:pPr>
            <a:r>
              <a:rPr lang="en-US" altLang="en-US" sz="1600" b="1" dirty="0">
                <a:latin typeface="Arial" panose="020B0604020202020204" pitchFamily="34" charset="0"/>
                <a:ea typeface="Times New Roman" panose="02020603050405020304" pitchFamily="18" charset="0"/>
                <a:cs typeface="Arial" panose="020B0604020202020204" pitchFamily="34" charset="0"/>
              </a:rPr>
              <a:t>As a HOOPP member: </a:t>
            </a:r>
          </a:p>
        </p:txBody>
      </p:sp>
      <p:grpSp>
        <p:nvGrpSpPr>
          <p:cNvPr id="63492" name="Group 1">
            <a:extLst>
              <a:ext uri="{FF2B5EF4-FFF2-40B4-BE49-F238E27FC236}">
                <a16:creationId xmlns:a16="http://schemas.microsoft.com/office/drawing/2014/main" id="{5DAC1652-5293-9FC3-A15E-0876A96CBA09}"/>
              </a:ext>
            </a:extLst>
          </p:cNvPr>
          <p:cNvGrpSpPr>
            <a:grpSpLocks/>
          </p:cNvGrpSpPr>
          <p:nvPr/>
        </p:nvGrpSpPr>
        <p:grpSpPr bwMode="auto">
          <a:xfrm>
            <a:off x="425450" y="3008313"/>
            <a:ext cx="1946275" cy="1828800"/>
            <a:chOff x="425161" y="3008270"/>
            <a:chExt cx="1946775" cy="1829283"/>
          </a:xfrm>
        </p:grpSpPr>
        <p:sp>
          <p:nvSpPr>
            <p:cNvPr id="7" name="Rectangle 6">
              <a:extLst>
                <a:ext uri="{FF2B5EF4-FFF2-40B4-BE49-F238E27FC236}">
                  <a16:creationId xmlns:a16="http://schemas.microsoft.com/office/drawing/2014/main" id="{F0E3C23A-D4D7-7BA8-9100-E7268FD84077}"/>
                </a:ext>
              </a:extLst>
            </p:cNvPr>
            <p:cNvSpPr/>
            <p:nvPr/>
          </p:nvSpPr>
          <p:spPr>
            <a:xfrm>
              <a:off x="425161" y="3826048"/>
              <a:ext cx="1946775" cy="101150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tIns="182880"/>
            <a:lstStyle/>
            <a:p>
              <a:pPr algn="ctr" eaLnBrk="1" fontAlgn="auto" hangingPunct="1">
                <a:spcBef>
                  <a:spcPts val="0"/>
                </a:spcBef>
                <a:spcAft>
                  <a:spcPts val="0"/>
                </a:spcAft>
                <a:defRPr/>
              </a:pPr>
              <a:r>
                <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rPr>
                <a:t>You’ll get more than you put in. </a:t>
              </a:r>
            </a:p>
          </p:txBody>
        </p:sp>
        <p:pic>
          <p:nvPicPr>
            <p:cNvPr id="63510" name="Picture 8">
              <a:extLst>
                <a:ext uri="{FF2B5EF4-FFF2-40B4-BE49-F238E27FC236}">
                  <a16:creationId xmlns:a16="http://schemas.microsoft.com/office/drawing/2014/main" id="{85A99048-26F5-93D1-DECD-26B5D589C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765" y="3008270"/>
              <a:ext cx="789567" cy="8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3493" name="Group 9">
            <a:extLst>
              <a:ext uri="{FF2B5EF4-FFF2-40B4-BE49-F238E27FC236}">
                <a16:creationId xmlns:a16="http://schemas.microsoft.com/office/drawing/2014/main" id="{4524A120-924A-977C-7AFF-E28DA3A79992}"/>
              </a:ext>
            </a:extLst>
          </p:cNvPr>
          <p:cNvGrpSpPr>
            <a:grpSpLocks/>
          </p:cNvGrpSpPr>
          <p:nvPr/>
        </p:nvGrpSpPr>
        <p:grpSpPr bwMode="auto">
          <a:xfrm>
            <a:off x="2743200" y="3084513"/>
            <a:ext cx="1946275" cy="1752600"/>
            <a:chOff x="2770559" y="3084221"/>
            <a:chExt cx="1946775" cy="1753332"/>
          </a:xfrm>
        </p:grpSpPr>
        <p:sp>
          <p:nvSpPr>
            <p:cNvPr id="11" name="Rectangle 10">
              <a:extLst>
                <a:ext uri="{FF2B5EF4-FFF2-40B4-BE49-F238E27FC236}">
                  <a16:creationId xmlns:a16="http://schemas.microsoft.com/office/drawing/2014/main" id="{3B97567E-3087-16F9-1679-1E8CC7C31941}"/>
                </a:ext>
              </a:extLst>
            </p:cNvPr>
            <p:cNvSpPr/>
            <p:nvPr/>
          </p:nvSpPr>
          <p:spPr>
            <a:xfrm>
              <a:off x="2770559" y="3825893"/>
              <a:ext cx="1946775" cy="10116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tIns="182880"/>
            <a:lstStyle/>
            <a:p>
              <a:pPr algn="ctr" eaLnBrk="1" fontAlgn="auto" hangingPunct="1">
                <a:spcBef>
                  <a:spcPts val="0"/>
                </a:spcBef>
                <a:spcAft>
                  <a:spcPts val="0"/>
                </a:spcAft>
                <a:defRPr/>
              </a:pPr>
              <a:r>
                <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rPr>
                <a:t>You can count on your pension for life.</a:t>
              </a:r>
            </a:p>
          </p:txBody>
        </p:sp>
        <p:pic>
          <p:nvPicPr>
            <p:cNvPr id="63508" name="Picture 12">
              <a:extLst>
                <a:ext uri="{FF2B5EF4-FFF2-40B4-BE49-F238E27FC236}">
                  <a16:creationId xmlns:a16="http://schemas.microsoft.com/office/drawing/2014/main" id="{7851ABA2-F57D-8EE0-0E01-27FF0BD2DB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7758" y="3084221"/>
              <a:ext cx="1032376" cy="741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3494" name="Group 13">
            <a:extLst>
              <a:ext uri="{FF2B5EF4-FFF2-40B4-BE49-F238E27FC236}">
                <a16:creationId xmlns:a16="http://schemas.microsoft.com/office/drawing/2014/main" id="{0ED27A53-9644-60AE-09A0-2B9B15F17D7A}"/>
              </a:ext>
            </a:extLst>
          </p:cNvPr>
          <p:cNvGrpSpPr>
            <a:grpSpLocks/>
          </p:cNvGrpSpPr>
          <p:nvPr/>
        </p:nvGrpSpPr>
        <p:grpSpPr bwMode="auto">
          <a:xfrm>
            <a:off x="7378700" y="3008313"/>
            <a:ext cx="1846263" cy="1828800"/>
            <a:chOff x="7461354" y="3008270"/>
            <a:chExt cx="1845931" cy="1829283"/>
          </a:xfrm>
        </p:grpSpPr>
        <p:pic>
          <p:nvPicPr>
            <p:cNvPr id="63505" name="Picture 15">
              <a:extLst>
                <a:ext uri="{FF2B5EF4-FFF2-40B4-BE49-F238E27FC236}">
                  <a16:creationId xmlns:a16="http://schemas.microsoft.com/office/drawing/2014/main" id="{F8E0DE52-000A-3772-EED8-43A6511C4F7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68131" y="3008270"/>
              <a:ext cx="1032376" cy="8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17">
              <a:extLst>
                <a:ext uri="{FF2B5EF4-FFF2-40B4-BE49-F238E27FC236}">
                  <a16:creationId xmlns:a16="http://schemas.microsoft.com/office/drawing/2014/main" id="{61E5F20F-6D73-1275-C62A-A5DE2947F24D}"/>
                </a:ext>
              </a:extLst>
            </p:cNvPr>
            <p:cNvSpPr/>
            <p:nvPr/>
          </p:nvSpPr>
          <p:spPr>
            <a:xfrm>
              <a:off x="7461354" y="3826048"/>
              <a:ext cx="1845931" cy="101150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tIns="182880"/>
            <a:lstStyle/>
            <a:p>
              <a:pPr algn="ctr" eaLnBrk="1" fontAlgn="auto" hangingPunct="1">
                <a:spcBef>
                  <a:spcPts val="0"/>
                </a:spcBef>
                <a:spcAft>
                  <a:spcPts val="0"/>
                </a:spcAft>
                <a:defRPr/>
              </a:pPr>
              <a:r>
                <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rPr>
                <a:t>You can save more efficiently and worry less. </a:t>
              </a:r>
            </a:p>
            <a:p>
              <a:pPr algn="ctr" eaLnBrk="1" fontAlgn="auto" hangingPunct="1">
                <a:spcBef>
                  <a:spcPts val="0"/>
                </a:spcBef>
                <a:spcAft>
                  <a:spcPts val="0"/>
                </a:spcAft>
                <a:defRPr/>
              </a:pPr>
              <a:endPar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endParaRPr>
            </a:p>
          </p:txBody>
        </p:sp>
      </p:grpSp>
      <p:grpSp>
        <p:nvGrpSpPr>
          <p:cNvPr id="63495" name="Group 18">
            <a:extLst>
              <a:ext uri="{FF2B5EF4-FFF2-40B4-BE49-F238E27FC236}">
                <a16:creationId xmlns:a16="http://schemas.microsoft.com/office/drawing/2014/main" id="{387FA22B-8D15-AEFD-3872-263FDAC1086F}"/>
              </a:ext>
            </a:extLst>
          </p:cNvPr>
          <p:cNvGrpSpPr>
            <a:grpSpLocks/>
          </p:cNvGrpSpPr>
          <p:nvPr/>
        </p:nvGrpSpPr>
        <p:grpSpPr bwMode="auto">
          <a:xfrm>
            <a:off x="5060950" y="3008313"/>
            <a:ext cx="1946275" cy="1828800"/>
            <a:chOff x="5115957" y="3008270"/>
            <a:chExt cx="1946775" cy="1829283"/>
          </a:xfrm>
        </p:grpSpPr>
        <p:sp>
          <p:nvSpPr>
            <p:cNvPr id="24" name="Rectangle 23">
              <a:extLst>
                <a:ext uri="{FF2B5EF4-FFF2-40B4-BE49-F238E27FC236}">
                  <a16:creationId xmlns:a16="http://schemas.microsoft.com/office/drawing/2014/main" id="{BE01B2C0-7F34-0206-3C08-A6EAD4E6911E}"/>
                </a:ext>
              </a:extLst>
            </p:cNvPr>
            <p:cNvSpPr/>
            <p:nvPr/>
          </p:nvSpPr>
          <p:spPr>
            <a:xfrm>
              <a:off x="5115957" y="3826048"/>
              <a:ext cx="1946775" cy="101150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tIns="182880"/>
            <a:lstStyle/>
            <a:p>
              <a:pPr algn="ctr" eaLnBrk="1" fontAlgn="auto" hangingPunct="1">
                <a:spcBef>
                  <a:spcPts val="0"/>
                </a:spcBef>
                <a:spcAft>
                  <a:spcPts val="0"/>
                </a:spcAft>
                <a:defRPr/>
              </a:pPr>
              <a:r>
                <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rPr>
                <a:t>You’ll pay less taxes when you join. </a:t>
              </a:r>
            </a:p>
          </p:txBody>
        </p:sp>
        <p:pic>
          <p:nvPicPr>
            <p:cNvPr id="63504" name="Picture 24">
              <a:extLst>
                <a:ext uri="{FF2B5EF4-FFF2-40B4-BE49-F238E27FC236}">
                  <a16:creationId xmlns:a16="http://schemas.microsoft.com/office/drawing/2014/main" id="{40845513-FB56-7078-834F-A118DBAE0D5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9371" y="3008270"/>
              <a:ext cx="579947" cy="8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3496" name="Group 25">
            <a:extLst>
              <a:ext uri="{FF2B5EF4-FFF2-40B4-BE49-F238E27FC236}">
                <a16:creationId xmlns:a16="http://schemas.microsoft.com/office/drawing/2014/main" id="{A3F63C0F-62A0-4684-33BD-200CC51BA921}"/>
              </a:ext>
            </a:extLst>
          </p:cNvPr>
          <p:cNvGrpSpPr>
            <a:grpSpLocks/>
          </p:cNvGrpSpPr>
          <p:nvPr/>
        </p:nvGrpSpPr>
        <p:grpSpPr bwMode="auto">
          <a:xfrm>
            <a:off x="9596438" y="3008313"/>
            <a:ext cx="1946275" cy="1828800"/>
            <a:chOff x="9596105" y="3008270"/>
            <a:chExt cx="1946775" cy="1829283"/>
          </a:xfrm>
        </p:grpSpPr>
        <p:sp>
          <p:nvSpPr>
            <p:cNvPr id="27" name="Rectangle 26">
              <a:extLst>
                <a:ext uri="{FF2B5EF4-FFF2-40B4-BE49-F238E27FC236}">
                  <a16:creationId xmlns:a16="http://schemas.microsoft.com/office/drawing/2014/main" id="{03699615-5B9E-D5F0-CDB4-F4E4F16E222E}"/>
                </a:ext>
              </a:extLst>
            </p:cNvPr>
            <p:cNvSpPr/>
            <p:nvPr/>
          </p:nvSpPr>
          <p:spPr>
            <a:xfrm>
              <a:off x="9596105" y="3826048"/>
              <a:ext cx="1946775" cy="101150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tIns="182880"/>
            <a:lstStyle/>
            <a:p>
              <a:pPr algn="ctr" eaLnBrk="1" fontAlgn="auto" hangingPunct="1">
                <a:spcBef>
                  <a:spcPts val="0"/>
                </a:spcBef>
                <a:spcAft>
                  <a:spcPts val="0"/>
                </a:spcAft>
                <a:defRPr/>
              </a:pPr>
              <a:r>
                <a:rPr lang="en-US" sz="1700" b="1">
                  <a:solidFill>
                    <a:srgbClr val="0D8944"/>
                  </a:solidFill>
                  <a:latin typeface="Arial" panose="020B0604020202020204" pitchFamily="34" charset="0"/>
                  <a:ea typeface="Times New Roman" panose="02020603050405020304" pitchFamily="18" charset="0"/>
                  <a:cs typeface="Arial" panose="020B0604020202020204" pitchFamily="34" charset="0"/>
                </a:rPr>
                <a:t>Your Plan benefits don’t stop there. </a:t>
              </a:r>
            </a:p>
          </p:txBody>
        </p:sp>
        <p:pic>
          <p:nvPicPr>
            <p:cNvPr id="63502" name="Picture 27">
              <a:extLst>
                <a:ext uri="{FF2B5EF4-FFF2-40B4-BE49-F238E27FC236}">
                  <a16:creationId xmlns:a16="http://schemas.microsoft.com/office/drawing/2014/main" id="{9F4AEA5B-1FE1-0F24-BB39-346C78F3BAA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38992" y="3008270"/>
              <a:ext cx="861001" cy="8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9" name="Straight Connector 28">
            <a:extLst>
              <a:ext uri="{FF2B5EF4-FFF2-40B4-BE49-F238E27FC236}">
                <a16:creationId xmlns:a16="http://schemas.microsoft.com/office/drawing/2014/main" id="{91F29032-5A71-8B31-75F7-1D37A780D7E9}"/>
              </a:ext>
            </a:extLst>
          </p:cNvPr>
          <p:cNvCxnSpPr/>
          <p:nvPr/>
        </p:nvCxnSpPr>
        <p:spPr>
          <a:xfrm>
            <a:off x="2544763" y="3195638"/>
            <a:ext cx="0" cy="1471612"/>
          </a:xfrm>
          <a:prstGeom prst="line">
            <a:avLst/>
          </a:prstGeom>
          <a:ln w="19050">
            <a:solidFill>
              <a:srgbClr val="0D8944"/>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C153C60C-5E95-EF79-0AD6-B03CEDB140F6}"/>
              </a:ext>
            </a:extLst>
          </p:cNvPr>
          <p:cNvCxnSpPr/>
          <p:nvPr/>
        </p:nvCxnSpPr>
        <p:spPr>
          <a:xfrm>
            <a:off x="4835525" y="3195638"/>
            <a:ext cx="0" cy="1471612"/>
          </a:xfrm>
          <a:prstGeom prst="line">
            <a:avLst/>
          </a:prstGeom>
          <a:ln w="19050">
            <a:solidFill>
              <a:srgbClr val="0D8944"/>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7C93FB4-626B-07CE-DC7C-92A3DA5E1DD3}"/>
              </a:ext>
            </a:extLst>
          </p:cNvPr>
          <p:cNvCxnSpPr/>
          <p:nvPr/>
        </p:nvCxnSpPr>
        <p:spPr>
          <a:xfrm>
            <a:off x="7126288" y="3195638"/>
            <a:ext cx="0" cy="1471612"/>
          </a:xfrm>
          <a:prstGeom prst="line">
            <a:avLst/>
          </a:prstGeom>
          <a:ln w="19050">
            <a:solidFill>
              <a:srgbClr val="0D8944"/>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EED17ACF-7F70-7AEE-38B3-1D5D95DF3A08}"/>
              </a:ext>
            </a:extLst>
          </p:cNvPr>
          <p:cNvCxnSpPr/>
          <p:nvPr/>
        </p:nvCxnSpPr>
        <p:spPr>
          <a:xfrm>
            <a:off x="9417050" y="3195638"/>
            <a:ext cx="0" cy="1471612"/>
          </a:xfrm>
          <a:prstGeom prst="line">
            <a:avLst/>
          </a:prstGeom>
          <a:ln w="19050">
            <a:solidFill>
              <a:srgbClr val="0D8944"/>
            </a:solidFill>
          </a:ln>
          <a:effectLst/>
        </p:spPr>
        <p:style>
          <a:lnRef idx="2">
            <a:schemeClr val="accent1"/>
          </a:lnRef>
          <a:fillRef idx="0">
            <a:schemeClr val="accent1"/>
          </a:fillRef>
          <a:effectRef idx="1">
            <a:schemeClr val="accent1"/>
          </a:effectRef>
          <a:fontRef idx="minor">
            <a:schemeClr val="tx1"/>
          </a:fontRef>
        </p:style>
      </p:cxnSp>
      <p:pic>
        <p:nvPicPr>
          <p:cNvPr id="1032" name="Picture 8">
            <a:extLst>
              <a:ext uri="{FF2B5EF4-FFF2-40B4-BE49-F238E27FC236}">
                <a16:creationId xmlns:a16="http://schemas.microsoft.com/office/drawing/2014/main" id="{9BB622F8-2705-2365-B469-2719A7A3A38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95328" y="5341062"/>
            <a:ext cx="3515759" cy="1011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a:hlinkClick r:id="" action="ppaction://media"/>
            <a:extLst>
              <a:ext uri="{FF2B5EF4-FFF2-40B4-BE49-F238E27FC236}">
                <a16:creationId xmlns:a16="http://schemas.microsoft.com/office/drawing/2014/main" id="{CBE317EF-D737-AD09-CAD2-4E962E2747DB}"/>
              </a:ext>
            </a:extLst>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p:blipFill>
        <p:spPr>
          <a:xfrm>
            <a:off x="3135312" y="1316831"/>
            <a:ext cx="5632450" cy="4224338"/>
          </a:xfrm>
          <a:prstGeom prst="rect">
            <a:avLst/>
          </a:prstGeom>
        </p:spPr>
      </p:pic>
      <p:sp>
        <p:nvSpPr>
          <p:cNvPr id="6" name="TextBox 5">
            <a:extLst>
              <a:ext uri="{FF2B5EF4-FFF2-40B4-BE49-F238E27FC236}">
                <a16:creationId xmlns:a16="http://schemas.microsoft.com/office/drawing/2014/main" id="{EF4B0FD1-7546-DE77-2DB9-6291527A1A6A}"/>
              </a:ext>
            </a:extLst>
          </p:cNvPr>
          <p:cNvSpPr txBox="1"/>
          <p:nvPr/>
        </p:nvSpPr>
        <p:spPr>
          <a:xfrm>
            <a:off x="2903537" y="5867401"/>
            <a:ext cx="6096000" cy="367216"/>
          </a:xfrm>
          <a:prstGeom prst="rect">
            <a:avLst/>
          </a:prstGeom>
          <a:noFill/>
        </p:spPr>
        <p:txBody>
          <a:bodyPr wrap="square">
            <a:spAutoFit/>
          </a:bodyPr>
          <a:lstStyle/>
          <a:p>
            <a:pPr algn="ctr" eaLnBrk="1" hangingPunct="1">
              <a:lnSpc>
                <a:spcPct val="107000"/>
              </a:lnSpc>
            </a:pPr>
            <a:r>
              <a:rPr lang="en-US" altLang="en-US" sz="1800" b="1" dirty="0">
                <a:latin typeface="Arial" panose="020B0604020202020204" pitchFamily="34" charset="0"/>
                <a:ea typeface="Times New Roman" panose="02020603050405020304" pitchFamily="18" charset="0"/>
                <a:cs typeface="Arial" panose="020B0604020202020204" pitchFamily="34" charset="0"/>
              </a:rPr>
              <a:t>Try the Join HOOPP Tool today at hoopp.com/join</a:t>
            </a:r>
          </a:p>
        </p:txBody>
      </p:sp>
      <p:pic>
        <p:nvPicPr>
          <p:cNvPr id="2050" name="Picture 2">
            <a:extLst>
              <a:ext uri="{FF2B5EF4-FFF2-40B4-BE49-F238E27FC236}">
                <a16:creationId xmlns:a16="http://schemas.microsoft.com/office/drawing/2014/main" id="{E7CD1A35-65F3-55A2-03FC-DB30319E07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90100" y="5867401"/>
            <a:ext cx="1898619" cy="5461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D90DB80-C369-CEEA-0250-8A234E3B7547}"/>
              </a:ext>
            </a:extLst>
          </p:cNvPr>
          <p:cNvSpPr txBox="1"/>
          <p:nvPr/>
        </p:nvSpPr>
        <p:spPr>
          <a:xfrm>
            <a:off x="2903537" y="667292"/>
            <a:ext cx="6096000" cy="367216"/>
          </a:xfrm>
          <a:prstGeom prst="rect">
            <a:avLst/>
          </a:prstGeom>
          <a:noFill/>
        </p:spPr>
        <p:txBody>
          <a:bodyPr wrap="square">
            <a:spAutoFit/>
          </a:bodyPr>
          <a:lstStyle/>
          <a:p>
            <a:pPr algn="ctr" eaLnBrk="1" hangingPunct="1">
              <a:lnSpc>
                <a:spcPct val="107000"/>
              </a:lnSpc>
            </a:pPr>
            <a:r>
              <a:rPr lang="en-US" altLang="en-US" sz="1800" b="1" dirty="0">
                <a:latin typeface="Arial" panose="020B0604020202020204" pitchFamily="34" charset="0"/>
                <a:ea typeface="Times New Roman" panose="02020603050405020304" pitchFamily="18" charset="0"/>
                <a:cs typeface="Arial" panose="020B0604020202020204" pitchFamily="34" charset="0"/>
              </a:rPr>
              <a:t>See how HOOPP can help you secure your future: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1F497D"/>
      </a:dk2>
      <a:lt2>
        <a:srgbClr val="EEECE1"/>
      </a:lt2>
      <a:accent1>
        <a:srgbClr val="0A8934"/>
      </a:accent1>
      <a:accent2>
        <a:srgbClr val="58595B"/>
      </a:accent2>
      <a:accent3>
        <a:srgbClr val="2EC2DE"/>
      </a:accent3>
      <a:accent4>
        <a:srgbClr val="8BC34A"/>
      </a:accent4>
      <a:accent5>
        <a:srgbClr val="2A2A86"/>
      </a:accent5>
      <a:accent6>
        <a:srgbClr val="8C2B8C"/>
      </a:accent6>
      <a:hlink>
        <a:srgbClr val="F15B4E"/>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9a8bd99-65b2-45c4-9f6c-029eb48ea813" xsi:nil="true"/>
    <lcf76f155ced4ddcb4097134ff3c332f xmlns="c68ca6f7-8576-4f59-a5e0-f5d147cb629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A6CBF9A9C2DA479C7E58F0A753EBA5" ma:contentTypeVersion="14" ma:contentTypeDescription="Create a new document." ma:contentTypeScope="" ma:versionID="9f9f0c9036584a366c4578a38c69da5a">
  <xsd:schema xmlns:xsd="http://www.w3.org/2001/XMLSchema" xmlns:xs="http://www.w3.org/2001/XMLSchema" xmlns:p="http://schemas.microsoft.com/office/2006/metadata/properties" xmlns:ns2="c68ca6f7-8576-4f59-a5e0-f5d147cb629a" xmlns:ns3="69a8bd99-65b2-45c4-9f6c-029eb48ea813" targetNamespace="http://schemas.microsoft.com/office/2006/metadata/properties" ma:root="true" ma:fieldsID="2f1998957a9b1f6dd5436f2cd5f29e2a" ns2:_="" ns3:_="">
    <xsd:import namespace="c68ca6f7-8576-4f59-a5e0-f5d147cb629a"/>
    <xsd:import namespace="69a8bd99-65b2-45c4-9f6c-029eb48ea81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8ca6f7-8576-4f59-a5e0-f5d147cb6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782e48e-ae50-48de-ab22-3e5a3739d265"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a8bd99-65b2-45c4-9f6c-029eb48ea8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a76d817-db67-464d-a40d-109c7073e723}" ma:internalName="TaxCatchAll" ma:showField="CatchAllData" ma:web="69a8bd99-65b2-45c4-9f6c-029eb48ea8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31E3938-4F1A-469A-B0D9-C7A00B6D88ED}">
  <ds:schemaRefs>
    <ds:schemaRef ds:uri="http://schemas.microsoft.com/sharepoint/v3/contenttype/forms"/>
  </ds:schemaRefs>
</ds:datastoreItem>
</file>

<file path=customXml/itemProps2.xml><?xml version="1.0" encoding="utf-8"?>
<ds:datastoreItem xmlns:ds="http://schemas.openxmlformats.org/officeDocument/2006/customXml" ds:itemID="{2CD6B03C-F5FD-41F4-A7DF-CAEF07F82286}">
  <ds:schemaRefs>
    <ds:schemaRef ds:uri="69a8bd99-65b2-45c4-9f6c-029eb48ea813"/>
    <ds:schemaRef ds:uri="http://purl.org/dc/dcmitype/"/>
    <ds:schemaRef ds:uri="http://purl.org/dc/elements/1.1/"/>
    <ds:schemaRef ds:uri="http://schemas.microsoft.com/office/2006/documentManagement/types"/>
    <ds:schemaRef ds:uri="c68ca6f7-8576-4f59-a5e0-f5d147cb629a"/>
    <ds:schemaRef ds:uri="http://purl.org/dc/term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5D3FCFAF-5FB8-4790-8B58-32F57B0182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8ca6f7-8576-4f59-a5e0-f5d147cb629a"/>
    <ds:schemaRef ds:uri="69a8bd99-65b2-45c4-9f6c-029eb48ea8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TotalTime>
  <Words>796</Words>
  <Application>Microsoft Office PowerPoint</Application>
  <PresentationFormat>Widescreen</PresentationFormat>
  <Paragraphs>38</Paragraphs>
  <Slides>3</Slides>
  <Notes>3</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Lucida Grande</vt:lpstr>
      <vt:lpstr>1_Office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Creelman, Brent</cp:lastModifiedBy>
  <cp:revision>3</cp:revision>
  <dcterms:created xsi:type="dcterms:W3CDTF">2023-10-26T19:28:44Z</dcterms:created>
  <dcterms:modified xsi:type="dcterms:W3CDTF">2025-11-23T22:44:28Z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0x010100AAA6CBF9A9C2DA479C7E58F0A753EBA5</vt:lpwstr>
  </property>
  <property fmtid="{D5CDD505-2E9C-101B-9397-08002B2CF9AE}" pid="3" name="MediaServiceImageTags">
    <vt:lpwstr/>
  </property>
  <property fmtid="{D5CDD505-2E9C-101B-9397-08002B2CF9AE}" pid="4" name="_ip_UnifiedCompliancePolicyUIAction">
    <vt:lpwstr/>
  </property>
  <property fmtid="{D5CDD505-2E9C-101B-9397-08002B2CF9AE}" pid="5" name="_Version">
    <vt:lpwstr/>
  </property>
  <property fmtid="{D5CDD505-2E9C-101B-9397-08002B2CF9AE}" pid="6" name="_ip_UnifiedCompliancePolicyProperties">
    <vt:lpwstr/>
  </property>
  <property fmtid="{D5CDD505-2E9C-101B-9397-08002B2CF9AE}" pid="7" name="SharedWithUsers">
    <vt:lpwstr>7;#Soto, Jorge;#801;#Diaz, Janae;#6537;#Harper, Sarah</vt:lpwstr>
  </property>
</Properties>
</file>